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57" r:id="rId4"/>
    <p:sldId id="262" r:id="rId5"/>
    <p:sldId id="260" r:id="rId6"/>
    <p:sldId id="267" r:id="rId7"/>
    <p:sldId id="258" r:id="rId8"/>
    <p:sldId id="274" r:id="rId9"/>
    <p:sldId id="275" r:id="rId10"/>
    <p:sldId id="276" r:id="rId11"/>
    <p:sldId id="269" r:id="rId12"/>
    <p:sldId id="273" r:id="rId13"/>
    <p:sldId id="277" r:id="rId14"/>
    <p:sldId id="278" r:id="rId15"/>
    <p:sldId id="279" r:id="rId16"/>
    <p:sldId id="272" r:id="rId17"/>
    <p:sldId id="281" r:id="rId18"/>
    <p:sldId id="282" r:id="rId19"/>
    <p:sldId id="283" r:id="rId20"/>
    <p:sldId id="284" r:id="rId21"/>
    <p:sldId id="28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98B"/>
    <a:srgbClr val="B2B2B2"/>
    <a:srgbClr val="0033CC"/>
    <a:srgbClr val="0066FF"/>
    <a:srgbClr val="0066CC"/>
    <a:srgbClr val="00CCFF"/>
    <a:srgbClr val="05B34B"/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 varScale="1">
        <p:scale>
          <a:sx n="87" d="100"/>
          <a:sy n="87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6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761009-D799-431E-B9A1-F09B64841350}" type="doc">
      <dgm:prSet loTypeId="urn:microsoft.com/office/officeart/2005/8/layout/radial3" loCatId="relationship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8B99C7A-67E6-4B94-A8B6-F300C7A14A9E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b="1"/>
            <a:t>Особистість</a:t>
          </a:r>
          <a:endParaRPr lang="ru-RU" sz="2400" b="1"/>
        </a:p>
      </dgm:t>
    </dgm:pt>
    <dgm:pt modelId="{0A6B5538-FEA3-4266-A4EB-ED9505592B3C}" type="parTrans" cxnId="{F9F6B139-C465-48C2-AE5D-D487B3BA9928}">
      <dgm:prSet/>
      <dgm:spPr/>
      <dgm:t>
        <a:bodyPr/>
        <a:lstStyle/>
        <a:p>
          <a:endParaRPr lang="ru-RU"/>
        </a:p>
      </dgm:t>
    </dgm:pt>
    <dgm:pt modelId="{7B388364-9F1B-4666-B73C-C558AC18BAE3}" type="sibTrans" cxnId="{F9F6B139-C465-48C2-AE5D-D487B3BA9928}">
      <dgm:prSet/>
      <dgm:spPr/>
      <dgm:t>
        <a:bodyPr/>
        <a:lstStyle/>
        <a:p>
          <a:endParaRPr lang="ru-RU"/>
        </a:p>
      </dgm:t>
    </dgm:pt>
    <dgm:pt modelId="{6EA3F0BA-40CA-4C1F-9944-2E21E27DA953}">
      <dgm:prSet phldrT="[Текст]" custT="1"/>
      <dgm:spPr/>
      <dgm:t>
        <a:bodyPr/>
        <a:lstStyle/>
        <a:p>
          <a:r>
            <a:rPr lang="uk-UA" sz="1800" b="1"/>
            <a:t>Соціальні вміння</a:t>
          </a:r>
          <a:endParaRPr lang="ru-RU" sz="1800" b="1"/>
        </a:p>
      </dgm:t>
    </dgm:pt>
    <dgm:pt modelId="{CF0779CC-B1DE-4D79-A827-909A6EAC0CB1}" type="parTrans" cxnId="{961C3B93-CC10-4B16-888D-DD2311A8E778}">
      <dgm:prSet/>
      <dgm:spPr/>
      <dgm:t>
        <a:bodyPr/>
        <a:lstStyle/>
        <a:p>
          <a:endParaRPr lang="ru-RU"/>
        </a:p>
      </dgm:t>
    </dgm:pt>
    <dgm:pt modelId="{237BC980-4CC2-4172-A9B3-B8BB32DFA3E9}" type="sibTrans" cxnId="{961C3B93-CC10-4B16-888D-DD2311A8E778}">
      <dgm:prSet/>
      <dgm:spPr/>
      <dgm:t>
        <a:bodyPr/>
        <a:lstStyle/>
        <a:p>
          <a:endParaRPr lang="ru-RU"/>
        </a:p>
      </dgm:t>
    </dgm:pt>
    <dgm:pt modelId="{81A8CC5A-E6CA-4BB8-8DA8-D9833CEFC277}">
      <dgm:prSet phldrT="[Текст]" custT="1"/>
      <dgm:spPr/>
      <dgm:t>
        <a:bodyPr/>
        <a:lstStyle/>
        <a:p>
          <a:r>
            <a:rPr lang="uk-UA" sz="1800" b="1"/>
            <a:t>Інформаційні вміння</a:t>
          </a:r>
          <a:endParaRPr lang="ru-RU" sz="1800" b="1"/>
        </a:p>
      </dgm:t>
    </dgm:pt>
    <dgm:pt modelId="{DA239D3D-10BB-43C2-9341-79F6527BF385}" type="parTrans" cxnId="{EF8702C7-8D48-4C8D-8260-968AA07FEE34}">
      <dgm:prSet/>
      <dgm:spPr/>
      <dgm:t>
        <a:bodyPr/>
        <a:lstStyle/>
        <a:p>
          <a:endParaRPr lang="ru-RU"/>
        </a:p>
      </dgm:t>
    </dgm:pt>
    <dgm:pt modelId="{8B5610D8-0FE2-409E-9345-A77EC37BDE81}" type="sibTrans" cxnId="{EF8702C7-8D48-4C8D-8260-968AA07FEE34}">
      <dgm:prSet/>
      <dgm:spPr/>
      <dgm:t>
        <a:bodyPr/>
        <a:lstStyle/>
        <a:p>
          <a:endParaRPr lang="ru-RU"/>
        </a:p>
      </dgm:t>
    </dgm:pt>
    <dgm:pt modelId="{4293DB25-36C4-41B1-877B-61851AEC280B}">
      <dgm:prSet phldrT="[Текст]" custT="1"/>
      <dgm:spPr/>
      <dgm:t>
        <a:bodyPr/>
        <a:lstStyle/>
        <a:p>
          <a:r>
            <a:rPr lang="uk-UA" sz="1800" b="1"/>
            <a:t>Готовність до продуктивної творчої діяльості </a:t>
          </a:r>
          <a:endParaRPr lang="ru-RU" sz="1800" b="1"/>
        </a:p>
      </dgm:t>
    </dgm:pt>
    <dgm:pt modelId="{D1D7AE7C-6FD9-42FE-8F56-F390636F89A0}" type="parTrans" cxnId="{C5001992-EB90-4801-A51E-2949B5E6ECBD}">
      <dgm:prSet/>
      <dgm:spPr/>
      <dgm:t>
        <a:bodyPr/>
        <a:lstStyle/>
        <a:p>
          <a:endParaRPr lang="ru-RU"/>
        </a:p>
      </dgm:t>
    </dgm:pt>
    <dgm:pt modelId="{D85C205D-D44E-427A-B4E4-1AE429FC013B}" type="sibTrans" cxnId="{C5001992-EB90-4801-A51E-2949B5E6ECBD}">
      <dgm:prSet/>
      <dgm:spPr/>
      <dgm:t>
        <a:bodyPr/>
        <a:lstStyle/>
        <a:p>
          <a:endParaRPr lang="ru-RU"/>
        </a:p>
      </dgm:t>
    </dgm:pt>
    <dgm:pt modelId="{3E10E3F4-0C42-44D3-B67D-6E2612EDDC4B}">
      <dgm:prSet phldrT="[Текст]" custT="1"/>
      <dgm:spPr/>
      <dgm:t>
        <a:bodyPr/>
        <a:lstStyle/>
        <a:p>
          <a:r>
            <a:rPr lang="uk-UA" sz="1800" b="1"/>
            <a:t>Полікультурні знання </a:t>
          </a:r>
          <a:endParaRPr lang="ru-RU" sz="1800" b="1"/>
        </a:p>
      </dgm:t>
    </dgm:pt>
    <dgm:pt modelId="{4177F5AB-2090-4375-9B7D-B0C3E0666BC2}" type="parTrans" cxnId="{1599A6FF-5C09-43BE-AC06-E55FEF447AD5}">
      <dgm:prSet/>
      <dgm:spPr/>
      <dgm:t>
        <a:bodyPr/>
        <a:lstStyle/>
        <a:p>
          <a:endParaRPr lang="ru-RU"/>
        </a:p>
      </dgm:t>
    </dgm:pt>
    <dgm:pt modelId="{A4DF2133-8BA4-470E-BB98-ACD516E55BED}" type="sibTrans" cxnId="{1599A6FF-5C09-43BE-AC06-E55FEF447AD5}">
      <dgm:prSet/>
      <dgm:spPr/>
      <dgm:t>
        <a:bodyPr/>
        <a:lstStyle/>
        <a:p>
          <a:endParaRPr lang="ru-RU"/>
        </a:p>
      </dgm:t>
    </dgm:pt>
    <dgm:pt modelId="{FA9C5670-E709-40A8-9430-923402D77DED}">
      <dgm:prSet custT="1"/>
      <dgm:spPr/>
      <dgm:t>
        <a:bodyPr/>
        <a:lstStyle/>
        <a:p>
          <a:r>
            <a:rPr lang="uk-UA" sz="1800" b="1"/>
            <a:t>Готовність до саморозвитку, самоосвіти</a:t>
          </a:r>
          <a:endParaRPr lang="ru-RU" sz="1800" b="1"/>
        </a:p>
      </dgm:t>
    </dgm:pt>
    <dgm:pt modelId="{78E98F5E-632F-4AB6-8E70-D24D9C5E5BFE}" type="parTrans" cxnId="{560CC7FA-A64F-46D3-8BCB-6E8430544426}">
      <dgm:prSet/>
      <dgm:spPr/>
      <dgm:t>
        <a:bodyPr/>
        <a:lstStyle/>
        <a:p>
          <a:endParaRPr lang="ru-RU"/>
        </a:p>
      </dgm:t>
    </dgm:pt>
    <dgm:pt modelId="{C555AAEF-CD46-4588-B575-9D88BBFA05A8}" type="sibTrans" cxnId="{560CC7FA-A64F-46D3-8BCB-6E8430544426}">
      <dgm:prSet/>
      <dgm:spPr/>
      <dgm:t>
        <a:bodyPr/>
        <a:lstStyle/>
        <a:p>
          <a:endParaRPr lang="ru-RU"/>
        </a:p>
      </dgm:t>
    </dgm:pt>
    <dgm:pt modelId="{3AAAEEC4-60C1-4BE4-9676-FCC57D92B19E}">
      <dgm:prSet custT="1"/>
      <dgm:spPr/>
      <dgm:t>
        <a:bodyPr/>
        <a:lstStyle/>
        <a:p>
          <a:r>
            <a:rPr lang="uk-UA" sz="1800" b="1"/>
            <a:t>Комунікативні вміння</a:t>
          </a:r>
          <a:endParaRPr lang="ru-RU" sz="1800" b="1"/>
        </a:p>
      </dgm:t>
    </dgm:pt>
    <dgm:pt modelId="{FB05B075-F157-42EB-BCE8-24C28F568C75}" type="parTrans" cxnId="{13F49308-878B-47D2-B568-DC25FC2CDF19}">
      <dgm:prSet/>
      <dgm:spPr/>
      <dgm:t>
        <a:bodyPr/>
        <a:lstStyle/>
        <a:p>
          <a:endParaRPr lang="ru-RU"/>
        </a:p>
      </dgm:t>
    </dgm:pt>
    <dgm:pt modelId="{A78616D6-D9AA-4280-8675-5B7CB3AFA776}" type="sibTrans" cxnId="{13F49308-878B-47D2-B568-DC25FC2CDF19}">
      <dgm:prSet/>
      <dgm:spPr/>
      <dgm:t>
        <a:bodyPr/>
        <a:lstStyle/>
        <a:p>
          <a:endParaRPr lang="ru-RU"/>
        </a:p>
      </dgm:t>
    </dgm:pt>
    <dgm:pt modelId="{8F9641B5-37A0-41BE-B652-558E93957B89}" type="pres">
      <dgm:prSet presAssocID="{E3761009-D799-431E-B9A1-F09B6484135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0E3461-9662-49BA-88A1-BEB1DA6B54FF}" type="pres">
      <dgm:prSet presAssocID="{E3761009-D799-431E-B9A1-F09B64841350}" presName="radial" presStyleCnt="0">
        <dgm:presLayoutVars>
          <dgm:animLvl val="ctr"/>
        </dgm:presLayoutVars>
      </dgm:prSet>
      <dgm:spPr/>
    </dgm:pt>
    <dgm:pt modelId="{1D5C4585-4A19-433A-8DB4-EFAEDFD90808}" type="pres">
      <dgm:prSet presAssocID="{28B99C7A-67E6-4B94-A8B6-F300C7A14A9E}" presName="centerShape" presStyleLbl="vennNode1" presStyleIdx="0" presStyleCnt="7" custScaleX="103213" custScaleY="87145"/>
      <dgm:spPr/>
      <dgm:t>
        <a:bodyPr/>
        <a:lstStyle/>
        <a:p>
          <a:endParaRPr lang="ru-RU"/>
        </a:p>
      </dgm:t>
    </dgm:pt>
    <dgm:pt modelId="{4357C0EC-5203-4F15-8120-2A7083908501}" type="pres">
      <dgm:prSet presAssocID="{6EA3F0BA-40CA-4C1F-9944-2E21E27DA953}" presName="node" presStyleLbl="vennNode1" presStyleIdx="1" presStyleCnt="7" custScaleX="154190" custScaleY="155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0572F-8C91-4100-AEDD-8974A37F33AE}" type="pres">
      <dgm:prSet presAssocID="{81A8CC5A-E6CA-4BB8-8DA8-D9833CEFC277}" presName="node" presStyleLbl="vennNode1" presStyleIdx="2" presStyleCnt="7" custScaleX="155123" custScaleY="154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27EFF-EFFA-47A7-852D-25C127E85043}" type="pres">
      <dgm:prSet presAssocID="{4293DB25-36C4-41B1-877B-61851AEC280B}" presName="node" presStyleLbl="vennNode1" presStyleIdx="3" presStyleCnt="7" custScaleX="158720" custScaleY="160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583FE-5307-4B1B-9EF6-496D01D6F6EA}" type="pres">
      <dgm:prSet presAssocID="{3E10E3F4-0C42-44D3-B67D-6E2612EDDC4B}" presName="node" presStyleLbl="vennNode1" presStyleIdx="4" presStyleCnt="7" custScaleX="164797" custScaleY="163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AA6B5-838D-4085-90B3-BBADA97108FD}" type="pres">
      <dgm:prSet presAssocID="{FA9C5670-E709-40A8-9430-923402D77DED}" presName="node" presStyleLbl="vennNode1" presStyleIdx="5" presStyleCnt="7" custScaleX="163038" custScaleY="156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0DD01-39C3-4E8A-A9AD-5BF05FE45346}" type="pres">
      <dgm:prSet presAssocID="{3AAAEEC4-60C1-4BE4-9676-FCC57D92B19E}" presName="node" presStyleLbl="vennNode1" presStyleIdx="6" presStyleCnt="7" custScaleX="151907" custScaleY="155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AD470E-25AB-47DC-AF49-FDC1EC79592D}" type="presOf" srcId="{4293DB25-36C4-41B1-877B-61851AEC280B}" destId="{C9127EFF-EFFA-47A7-852D-25C127E85043}" srcOrd="0" destOrd="0" presId="urn:microsoft.com/office/officeart/2005/8/layout/radial3"/>
    <dgm:cxn modelId="{65587BE9-C5F1-4A53-92EC-2955080394D4}" type="presOf" srcId="{6EA3F0BA-40CA-4C1F-9944-2E21E27DA953}" destId="{4357C0EC-5203-4F15-8120-2A7083908501}" srcOrd="0" destOrd="0" presId="urn:microsoft.com/office/officeart/2005/8/layout/radial3"/>
    <dgm:cxn modelId="{273643C5-DFBC-45E1-9B21-4BD0542AC777}" type="presOf" srcId="{3E10E3F4-0C42-44D3-B67D-6E2612EDDC4B}" destId="{642583FE-5307-4B1B-9EF6-496D01D6F6EA}" srcOrd="0" destOrd="0" presId="urn:microsoft.com/office/officeart/2005/8/layout/radial3"/>
    <dgm:cxn modelId="{B1657BEE-57CC-4DD2-9B18-BF0942184753}" type="presOf" srcId="{81A8CC5A-E6CA-4BB8-8DA8-D9833CEFC277}" destId="{DC90572F-8C91-4100-AEDD-8974A37F33AE}" srcOrd="0" destOrd="0" presId="urn:microsoft.com/office/officeart/2005/8/layout/radial3"/>
    <dgm:cxn modelId="{961C3B93-CC10-4B16-888D-DD2311A8E778}" srcId="{28B99C7A-67E6-4B94-A8B6-F300C7A14A9E}" destId="{6EA3F0BA-40CA-4C1F-9944-2E21E27DA953}" srcOrd="0" destOrd="0" parTransId="{CF0779CC-B1DE-4D79-A827-909A6EAC0CB1}" sibTransId="{237BC980-4CC2-4172-A9B3-B8BB32DFA3E9}"/>
    <dgm:cxn modelId="{03F4CBA2-1CF5-4848-9C39-2F818B4C3042}" type="presOf" srcId="{E3761009-D799-431E-B9A1-F09B64841350}" destId="{8F9641B5-37A0-41BE-B652-558E93957B89}" srcOrd="0" destOrd="0" presId="urn:microsoft.com/office/officeart/2005/8/layout/radial3"/>
    <dgm:cxn modelId="{13F49308-878B-47D2-B568-DC25FC2CDF19}" srcId="{28B99C7A-67E6-4B94-A8B6-F300C7A14A9E}" destId="{3AAAEEC4-60C1-4BE4-9676-FCC57D92B19E}" srcOrd="5" destOrd="0" parTransId="{FB05B075-F157-42EB-BCE8-24C28F568C75}" sibTransId="{A78616D6-D9AA-4280-8675-5B7CB3AFA776}"/>
    <dgm:cxn modelId="{7BF73A31-31C6-4A9B-BE48-344A980379D2}" type="presOf" srcId="{3AAAEEC4-60C1-4BE4-9676-FCC57D92B19E}" destId="{6D60DD01-39C3-4E8A-A9AD-5BF05FE45346}" srcOrd="0" destOrd="0" presId="urn:microsoft.com/office/officeart/2005/8/layout/radial3"/>
    <dgm:cxn modelId="{1599A6FF-5C09-43BE-AC06-E55FEF447AD5}" srcId="{28B99C7A-67E6-4B94-A8B6-F300C7A14A9E}" destId="{3E10E3F4-0C42-44D3-B67D-6E2612EDDC4B}" srcOrd="3" destOrd="0" parTransId="{4177F5AB-2090-4375-9B7D-B0C3E0666BC2}" sibTransId="{A4DF2133-8BA4-470E-BB98-ACD516E55BED}"/>
    <dgm:cxn modelId="{C5001992-EB90-4801-A51E-2949B5E6ECBD}" srcId="{28B99C7A-67E6-4B94-A8B6-F300C7A14A9E}" destId="{4293DB25-36C4-41B1-877B-61851AEC280B}" srcOrd="2" destOrd="0" parTransId="{D1D7AE7C-6FD9-42FE-8F56-F390636F89A0}" sibTransId="{D85C205D-D44E-427A-B4E4-1AE429FC013B}"/>
    <dgm:cxn modelId="{EF8702C7-8D48-4C8D-8260-968AA07FEE34}" srcId="{28B99C7A-67E6-4B94-A8B6-F300C7A14A9E}" destId="{81A8CC5A-E6CA-4BB8-8DA8-D9833CEFC277}" srcOrd="1" destOrd="0" parTransId="{DA239D3D-10BB-43C2-9341-79F6527BF385}" sibTransId="{8B5610D8-0FE2-409E-9345-A77EC37BDE81}"/>
    <dgm:cxn modelId="{F9F6B139-C465-48C2-AE5D-D487B3BA9928}" srcId="{E3761009-D799-431E-B9A1-F09B64841350}" destId="{28B99C7A-67E6-4B94-A8B6-F300C7A14A9E}" srcOrd="0" destOrd="0" parTransId="{0A6B5538-FEA3-4266-A4EB-ED9505592B3C}" sibTransId="{7B388364-9F1B-4666-B73C-C558AC18BAE3}"/>
    <dgm:cxn modelId="{560CC7FA-A64F-46D3-8BCB-6E8430544426}" srcId="{28B99C7A-67E6-4B94-A8B6-F300C7A14A9E}" destId="{FA9C5670-E709-40A8-9430-923402D77DED}" srcOrd="4" destOrd="0" parTransId="{78E98F5E-632F-4AB6-8E70-D24D9C5E5BFE}" sibTransId="{C555AAEF-CD46-4588-B575-9D88BBFA05A8}"/>
    <dgm:cxn modelId="{A8808B16-4950-4E4C-936C-F1C11B9E6C8B}" type="presOf" srcId="{FA9C5670-E709-40A8-9430-923402D77DED}" destId="{3C9AA6B5-838D-4085-90B3-BBADA97108FD}" srcOrd="0" destOrd="0" presId="urn:microsoft.com/office/officeart/2005/8/layout/radial3"/>
    <dgm:cxn modelId="{DD442D9D-F770-41C1-BE96-B9440F5E8B41}" type="presOf" srcId="{28B99C7A-67E6-4B94-A8B6-F300C7A14A9E}" destId="{1D5C4585-4A19-433A-8DB4-EFAEDFD90808}" srcOrd="0" destOrd="0" presId="urn:microsoft.com/office/officeart/2005/8/layout/radial3"/>
    <dgm:cxn modelId="{686B77A3-8DAB-4546-8793-2D7996E6F015}" type="presParOf" srcId="{8F9641B5-37A0-41BE-B652-558E93957B89}" destId="{5B0E3461-9662-49BA-88A1-BEB1DA6B54FF}" srcOrd="0" destOrd="0" presId="urn:microsoft.com/office/officeart/2005/8/layout/radial3"/>
    <dgm:cxn modelId="{943D5682-996C-49CD-A73A-77B233C55F7B}" type="presParOf" srcId="{5B0E3461-9662-49BA-88A1-BEB1DA6B54FF}" destId="{1D5C4585-4A19-433A-8DB4-EFAEDFD90808}" srcOrd="0" destOrd="0" presId="urn:microsoft.com/office/officeart/2005/8/layout/radial3"/>
    <dgm:cxn modelId="{311D7B69-CF68-40BF-A4BE-FE1E7130685F}" type="presParOf" srcId="{5B0E3461-9662-49BA-88A1-BEB1DA6B54FF}" destId="{4357C0EC-5203-4F15-8120-2A7083908501}" srcOrd="1" destOrd="0" presId="urn:microsoft.com/office/officeart/2005/8/layout/radial3"/>
    <dgm:cxn modelId="{A12A0D59-D1C4-4541-81F8-66E93A947E5D}" type="presParOf" srcId="{5B0E3461-9662-49BA-88A1-BEB1DA6B54FF}" destId="{DC90572F-8C91-4100-AEDD-8974A37F33AE}" srcOrd="2" destOrd="0" presId="urn:microsoft.com/office/officeart/2005/8/layout/radial3"/>
    <dgm:cxn modelId="{6BE6F45F-F26E-4660-AAF7-A18A722D537A}" type="presParOf" srcId="{5B0E3461-9662-49BA-88A1-BEB1DA6B54FF}" destId="{C9127EFF-EFFA-47A7-852D-25C127E85043}" srcOrd="3" destOrd="0" presId="urn:microsoft.com/office/officeart/2005/8/layout/radial3"/>
    <dgm:cxn modelId="{9919C16F-79DE-421F-8EAC-3DB444352081}" type="presParOf" srcId="{5B0E3461-9662-49BA-88A1-BEB1DA6B54FF}" destId="{642583FE-5307-4B1B-9EF6-496D01D6F6EA}" srcOrd="4" destOrd="0" presId="urn:microsoft.com/office/officeart/2005/8/layout/radial3"/>
    <dgm:cxn modelId="{8BF2FEB1-AEDD-4CB9-9CDA-9C35EBA36DF0}" type="presParOf" srcId="{5B0E3461-9662-49BA-88A1-BEB1DA6B54FF}" destId="{3C9AA6B5-838D-4085-90B3-BBADA97108FD}" srcOrd="5" destOrd="0" presId="urn:microsoft.com/office/officeart/2005/8/layout/radial3"/>
    <dgm:cxn modelId="{A01DAE1B-4228-46E1-9280-F9781AC35F2B}" type="presParOf" srcId="{5B0E3461-9662-49BA-88A1-BEB1DA6B54FF}" destId="{6D60DD01-39C3-4E8A-A9AD-5BF05FE45346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C4585-4A19-433A-8DB4-EFAEDFD90808}">
      <dsp:nvSpPr>
        <dsp:cNvPr id="0" name=""/>
        <dsp:cNvSpPr/>
      </dsp:nvSpPr>
      <dsp:spPr>
        <a:xfrm>
          <a:off x="3645459" y="1246350"/>
          <a:ext cx="2819692" cy="2380728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/>
            <a:t>Особистість</a:t>
          </a:r>
          <a:endParaRPr lang="ru-RU" sz="2400" b="1" kern="1200"/>
        </a:p>
      </dsp:txBody>
      <dsp:txXfrm>
        <a:off x="4058393" y="1595000"/>
        <a:ext cx="1993824" cy="1683428"/>
      </dsp:txXfrm>
    </dsp:sp>
    <dsp:sp modelId="{4357C0EC-5203-4F15-8120-2A7083908501}">
      <dsp:nvSpPr>
        <dsp:cNvPr id="0" name=""/>
        <dsp:cNvSpPr/>
      </dsp:nvSpPr>
      <dsp:spPr>
        <a:xfrm>
          <a:off x="4002220" y="-405406"/>
          <a:ext cx="2106170" cy="212603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/>
            <a:t>Соціальні вміння</a:t>
          </a:r>
          <a:endParaRPr lang="ru-RU" sz="1800" b="1" kern="1200"/>
        </a:p>
      </dsp:txBody>
      <dsp:txXfrm>
        <a:off x="4310661" y="-94056"/>
        <a:ext cx="1489288" cy="1503331"/>
      </dsp:txXfrm>
    </dsp:sp>
    <dsp:sp modelId="{DC90572F-8C91-4100-AEDD-8974A37F33AE}">
      <dsp:nvSpPr>
        <dsp:cNvPr id="0" name=""/>
        <dsp:cNvSpPr/>
      </dsp:nvSpPr>
      <dsp:spPr>
        <a:xfrm>
          <a:off x="5536598" y="494930"/>
          <a:ext cx="2118914" cy="210446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/>
            <a:t>Інформаційні вміння</a:t>
          </a:r>
          <a:endParaRPr lang="ru-RU" sz="1800" b="1" kern="1200"/>
        </a:p>
      </dsp:txBody>
      <dsp:txXfrm>
        <a:off x="5846906" y="803121"/>
        <a:ext cx="1498298" cy="1488081"/>
      </dsp:txXfrm>
    </dsp:sp>
    <dsp:sp modelId="{C9127EFF-EFFA-47A7-852D-25C127E85043}">
      <dsp:nvSpPr>
        <dsp:cNvPr id="0" name=""/>
        <dsp:cNvSpPr/>
      </dsp:nvSpPr>
      <dsp:spPr>
        <a:xfrm>
          <a:off x="5512031" y="2229396"/>
          <a:ext cx="2168048" cy="219374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/>
            <a:t>Готовність до продуктивної творчої діяльості </a:t>
          </a:r>
          <a:endParaRPr lang="ru-RU" sz="1800" b="1" kern="1200"/>
        </a:p>
      </dsp:txBody>
      <dsp:txXfrm>
        <a:off x="5829534" y="2550662"/>
        <a:ext cx="1533042" cy="1551210"/>
      </dsp:txXfrm>
    </dsp:sp>
    <dsp:sp modelId="{642583FE-5307-4B1B-9EF6-496D01D6F6EA}">
      <dsp:nvSpPr>
        <dsp:cNvPr id="0" name=""/>
        <dsp:cNvSpPr/>
      </dsp:nvSpPr>
      <dsp:spPr>
        <a:xfrm>
          <a:off x="3929776" y="3101088"/>
          <a:ext cx="2251057" cy="222946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/>
            <a:t>Полікультурні знання </a:t>
          </a:r>
          <a:endParaRPr lang="ru-RU" sz="1800" b="1" kern="1200"/>
        </a:p>
      </dsp:txBody>
      <dsp:txXfrm>
        <a:off x="4259436" y="3427585"/>
        <a:ext cx="1591737" cy="1576467"/>
      </dsp:txXfrm>
    </dsp:sp>
    <dsp:sp modelId="{3C9AA6B5-838D-4085-90B3-BBADA97108FD}">
      <dsp:nvSpPr>
        <dsp:cNvPr id="0" name=""/>
        <dsp:cNvSpPr/>
      </dsp:nvSpPr>
      <dsp:spPr>
        <a:xfrm>
          <a:off x="2401039" y="2256414"/>
          <a:ext cx="2227030" cy="213970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/>
            <a:t>Готовність до саморозвитку, самоосвіти</a:t>
          </a:r>
          <a:endParaRPr lang="ru-RU" sz="1800" b="1" kern="1200"/>
        </a:p>
      </dsp:txBody>
      <dsp:txXfrm>
        <a:off x="2727180" y="2569766"/>
        <a:ext cx="1574748" cy="1513000"/>
      </dsp:txXfrm>
    </dsp:sp>
    <dsp:sp modelId="{6D60DD01-39C3-4E8A-A9AD-5BF05FE45346}">
      <dsp:nvSpPr>
        <dsp:cNvPr id="0" name=""/>
        <dsp:cNvSpPr/>
      </dsp:nvSpPr>
      <dsp:spPr>
        <a:xfrm>
          <a:off x="2477062" y="486734"/>
          <a:ext cx="2074985" cy="212085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/>
            <a:t>Комунікативні вміння</a:t>
          </a:r>
          <a:endParaRPr lang="ru-RU" sz="1800" b="1" kern="1200"/>
        </a:p>
      </dsp:txBody>
      <dsp:txXfrm>
        <a:off x="2780937" y="797326"/>
        <a:ext cx="1467235" cy="1499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D8073B-ED19-4D54-9F4D-2B6635AAF3D5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44F8CC-FBD2-413B-A31B-8AAD204B926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460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7AA471-0BBD-4DC1-A0E3-3EC580FFBE8F}" type="slidenum">
              <a:rPr lang="ru-RU" altLang="uk-UA" smtClean="0">
                <a:solidFill>
                  <a:srgbClr val="000000"/>
                </a:solidFill>
              </a:rPr>
              <a:pPr eaLnBrk="1" hangingPunct="1"/>
              <a:t>21</a:t>
            </a:fld>
            <a:endParaRPr lang="ru-RU" altLang="uk-UA" smtClean="0">
              <a:solidFill>
                <a:srgbClr val="000000"/>
              </a:solidFill>
            </a:endParaRPr>
          </a:p>
        </p:txBody>
      </p:sp>
      <p:sp>
        <p:nvSpPr>
          <p:cNvPr id="2457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458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5762A24-C029-4FE9-9BC1-21D6FE70A235}" type="slidenum">
              <a:rPr lang="ru-RU" altLang="uk-UA" sz="1200">
                <a:solidFill>
                  <a:srgbClr val="000000"/>
                </a:solidFill>
                <a:cs typeface="Arial" charset="0"/>
              </a:rPr>
              <a:pPr algn="r" eaLnBrk="1" hangingPunct="1"/>
              <a:t>21</a:t>
            </a:fld>
            <a:endParaRPr lang="ru-RU" altLang="uk-UA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3569F-5B89-4669-AB02-15467CA404FE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16A7C-535A-4BC8-B446-7ED596642FB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1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31368-7661-4223-B25C-6E63173EC9B8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EF6B2-F252-4EFB-8157-E2CE41D7C0F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8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E180-BBE0-47D0-986D-D9EAC6335858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9B633-6749-4448-BCBF-E6508049715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893E1-75A8-4148-81A1-8E0BC58D9518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4D710-C9EF-4846-B876-C09E1F880EA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4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71A64-B306-4A7D-8E45-B9CBB3683798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D9750-1188-4B02-AB41-CCA6B466A70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9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076D2-3A89-47D2-8AD3-E23DFA8B4F64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F34F3-1CED-4CE5-99E0-7FAF2D34300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4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78DBB-9127-4708-8CFA-6993AF88B9BF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C186-8F55-4904-81EF-E965D8F37A7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9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B40D-D8BD-43CC-92A8-CB268E52DE9B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566-A167-41E9-8060-E3BFD293BA2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1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3B953-6430-43F6-A7D6-2E04EE2F99C5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E575F-66D1-4EAC-9841-C949682D477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2449-E26E-4A3E-906F-344AF618DA41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A3A02-597A-4963-A60A-4A8E5FD1829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6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1C3FE-F186-4588-B0B9-C643B9E0EC2F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5130E-19B4-4BD1-9E71-525889C5878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2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95A667-85DF-46A1-B90D-951D488BCCEC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7D08BE-AD88-4EC0-AF6D-5284A08A673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пикер\Desktop\globus1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1763" y="-100013"/>
            <a:ext cx="9383713" cy="703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2268538" y="260350"/>
            <a:ext cx="6875462" cy="2106613"/>
          </a:xfrm>
        </p:spPr>
        <p:txBody>
          <a:bodyPr/>
          <a:lstStyle/>
          <a:p>
            <a:pPr eaLnBrk="1" hangingPunct="1"/>
            <a:r>
              <a:rPr lang="uk-UA" altLang="zh-CN" sz="3600" b="1" i="1" smtClean="0">
                <a:solidFill>
                  <a:srgbClr val="FF2525"/>
                </a:solidFill>
                <a:latin typeface="Arial" charset="0"/>
              </a:rPr>
              <a:t/>
            </a:r>
            <a:br>
              <a:rPr lang="uk-UA" altLang="zh-CN" sz="3600" b="1" i="1" smtClean="0">
                <a:solidFill>
                  <a:srgbClr val="FF2525"/>
                </a:solidFill>
                <a:latin typeface="Arial" charset="0"/>
              </a:rPr>
            </a:br>
            <a:endParaRPr lang="ru-RU" altLang="uk-UA" sz="3500" b="1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2000250"/>
            <a:ext cx="7572375" cy="2500313"/>
          </a:xfrm>
          <a:gradFill rotWithShape="1">
            <a:gsLst>
              <a:gs pos="0">
                <a:srgbClr val="FFFF00"/>
              </a:gs>
              <a:gs pos="100000">
                <a:schemeClr val="hlink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zh-CN" sz="3600" b="1" dirty="0" smtClean="0">
                <a:solidFill>
                  <a:srgbClr val="E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Презентація педагогічного досвіду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zh-CN" sz="3600" b="1" dirty="0" smtClean="0">
                <a:solidFill>
                  <a:srgbClr val="E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вчителя географії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zh-CN" sz="3600" b="1" dirty="0" smtClean="0">
                <a:solidFill>
                  <a:srgbClr val="E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Павлової Тетяни Вікторівни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584176"/>
          </a:xfrm>
          <a:solidFill>
            <a:schemeClr val="tx2">
              <a:lumMod val="60000"/>
              <a:lumOff val="40000"/>
            </a:schemeClr>
          </a:solidFill>
          <a:ln>
            <a:miter lim="800000"/>
            <a:headEnd/>
            <a:tailEnd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Робота з підручником – головним інформаційним посібником для учнів</a:t>
            </a:r>
            <a:b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267" name="Содержимое 4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altLang="uk-UA" smtClean="0"/>
              <a:t>   </a:t>
            </a:r>
          </a:p>
          <a:p>
            <a:r>
              <a:rPr lang="uk-UA" altLang="uk-UA" smtClean="0">
                <a:solidFill>
                  <a:srgbClr val="0070C0"/>
                </a:solidFill>
              </a:rPr>
              <a:t>учні отримують знання з тексту;</a:t>
            </a:r>
          </a:p>
          <a:p>
            <a:r>
              <a:rPr lang="uk-UA" altLang="uk-UA" smtClean="0">
                <a:solidFill>
                  <a:srgbClr val="0070C0"/>
                </a:solidFill>
              </a:rPr>
              <a:t>поглиблюють знання;</a:t>
            </a:r>
          </a:p>
          <a:p>
            <a:r>
              <a:rPr lang="uk-UA" altLang="uk-UA" smtClean="0">
                <a:solidFill>
                  <a:srgbClr val="0070C0"/>
                </a:solidFill>
              </a:rPr>
              <a:t>виконують пізнавальні завдання;</a:t>
            </a:r>
          </a:p>
          <a:p>
            <a:r>
              <a:rPr lang="uk-UA" altLang="uk-UA" smtClean="0">
                <a:solidFill>
                  <a:srgbClr val="0070C0"/>
                </a:solidFill>
              </a:rPr>
              <a:t>розрізняють в тексті завдання за складністю.</a:t>
            </a:r>
            <a:endParaRPr lang="ru-RU" altLang="uk-UA" smtClean="0">
              <a:solidFill>
                <a:srgbClr val="0070C0"/>
              </a:solidFill>
            </a:endParaRPr>
          </a:p>
        </p:txBody>
      </p:sp>
      <p:pic>
        <p:nvPicPr>
          <p:cNvPr id="11268" name="Picture 4" descr="D:\Мои документы\ПАВЛОВА\Фото курси\майданчик 2013 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4000504"/>
            <a:ext cx="2928958" cy="2196719"/>
          </a:xfrm>
          <a:prstGeom prst="round2Diag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269" name="Picture 5" descr="D:\Мои документы\ПАВЛОВА\Фото курси\майданчик 2013 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4429132"/>
            <a:ext cx="2925757" cy="2194318"/>
          </a:xfrm>
          <a:prstGeom prst="round2Diag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пикер\Desktop\27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-100013"/>
            <a:ext cx="9402763" cy="71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362" y="722"/>
            <a:ext cx="8231166" cy="1268038"/>
          </a:xfrm>
          <a:ln>
            <a:miter lim="800000"/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Прийом читання з системою позначок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1484313"/>
            <a:ext cx="7200900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</a:t>
            </a:r>
            <a:r>
              <a:rPr lang="uk-UA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– відома інформація;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+ – нова інформація;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? – здивувала, зацікавила;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– заперечує тому, що знаю.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 – це іскра, яка запалює вогник допитливості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600200"/>
            <a:ext cx="7920880" cy="5076563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0960" cy="1500198"/>
          </a:xfrm>
          <a:solidFill>
            <a:schemeClr val="tx2">
              <a:lumMod val="60000"/>
              <a:lumOff val="40000"/>
            </a:schemeClr>
          </a:solidFill>
          <a:ln>
            <a:miter lim="800000"/>
            <a:headEnd/>
            <a:tailEnd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Організовую самостійну роботу: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</a:b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  <a:ln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   Передбачаю ті форми розумової діяльності, якими учень ще не оволодів, але здатний опанувати за допомогою і під керівництвом</a:t>
            </a:r>
            <a:b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</a:b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вчителя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14341" name="Picture 5" descr="D:\Мои документы\ПАВЛОВА\Фото курси\майданчик 2013 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571876"/>
            <a:ext cx="3659183" cy="2744387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4342" name="Picture 6" descr="D:\Мои документы\ПАВЛОВА\Фото курси\майданчик 2013 0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571876"/>
            <a:ext cx="3665558" cy="2749168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Спостерігаю за роботою вихованців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допомагаю учням, коли виникають труднощі;</a:t>
            </a:r>
          </a:p>
          <a:p>
            <a:pPr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ставлю навідні питання;</a:t>
            </a:r>
          </a:p>
          <a:p>
            <a:pPr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орієнтую учня.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4" name="Picture 4" descr="D:\Мои документы\ПАВЛОВА\Фото курси\майданчик 2013 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3429000"/>
            <a:ext cx="4071966" cy="3053975"/>
          </a:xfrm>
          <a:prstGeom prst="snip2Diag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50" y="571500"/>
            <a:ext cx="74295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Здобуті знання учні вчаться записувати у вигляді схем, логічних опорних конспектів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785813" y="1785938"/>
            <a:ext cx="7429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2000">
                <a:solidFill>
                  <a:srgbClr val="0070C0"/>
                </a:solidFill>
              </a:rPr>
              <a:t>Оформлення здобутих знань у вигляді схем свідчить про те, що діяльність учнів переходить від суто репродуктивної (6-7 класи) до частково-пошукової (7-8 класи)</a:t>
            </a:r>
            <a:r>
              <a:rPr lang="ru-RU" altLang="uk-UA" sz="2000">
                <a:solidFill>
                  <a:srgbClr val="0070C0"/>
                </a:solidFill>
              </a:rPr>
              <a:t> і дослідницької (9-10 класи)</a:t>
            </a:r>
            <a:endParaRPr lang="uk-UA" altLang="uk-UA" sz="2000">
              <a:solidFill>
                <a:srgbClr val="0070C0"/>
              </a:solidFill>
            </a:endParaRPr>
          </a:p>
        </p:txBody>
      </p:sp>
      <p:pic>
        <p:nvPicPr>
          <p:cNvPr id="16388" name="Picture 4" descr="D:\Мои документы\ПАВЛОВА\Фото курси\майданчик 2013 0рол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420640"/>
            <a:ext cx="3714776" cy="278608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6389" name="Picture 5" descr="D:\Мои документы\ПАВЛОВА\Фото курси\майданчик 2013 00ролп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357562"/>
            <a:ext cx="3857652" cy="285752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4000" b="1" i="1" smtClean="0">
                <a:solidFill>
                  <a:schemeClr val="hlink"/>
                </a:solidFill>
              </a:rPr>
              <a:t>Навчальні екскурсії </a:t>
            </a:r>
            <a:endParaRPr lang="ru-RU" altLang="uk-UA" sz="4000" b="1" i="1" smtClean="0">
              <a:solidFill>
                <a:schemeClr val="hlink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88" y="1357313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uk-UA" dirty="0" smtClean="0"/>
              <a:t>    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Екскурсії – цілеспрямоване вивчення реальної дійсності рідного краю для набуття загальногеографічних знань: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400" dirty="0" smtClean="0">
                <a:solidFill>
                  <a:srgbClr val="0066FF"/>
                </a:solidFill>
              </a:rPr>
              <a:t>вивчення рельєфу села та його околиць;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400" dirty="0" smtClean="0">
                <a:solidFill>
                  <a:srgbClr val="0066FF"/>
                </a:solidFill>
              </a:rPr>
              <a:t>вивчення гідрологічних об’єктів;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400" dirty="0" smtClean="0">
                <a:solidFill>
                  <a:srgbClr val="0066FF"/>
                </a:solidFill>
              </a:rPr>
              <a:t>вивчення ґрунтів, рослин і </a:t>
            </a:r>
          </a:p>
          <a:p>
            <a:pPr>
              <a:buFont typeface="Arial" charset="0"/>
              <a:buNone/>
              <a:defRPr/>
            </a:pPr>
            <a:r>
              <a:rPr lang="uk-UA" sz="2400" dirty="0" smtClean="0">
                <a:solidFill>
                  <a:srgbClr val="0066FF"/>
                </a:solidFill>
              </a:rPr>
              <a:t>      тваринного світу;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400" dirty="0" smtClean="0">
                <a:solidFill>
                  <a:srgbClr val="0066FF"/>
                </a:solidFill>
              </a:rPr>
              <a:t>екскурсії по екологічній </a:t>
            </a:r>
          </a:p>
          <a:p>
            <a:pPr>
              <a:buFont typeface="Arial" charset="0"/>
              <a:buNone/>
              <a:defRPr/>
            </a:pPr>
            <a:r>
              <a:rPr lang="uk-UA" sz="2400" dirty="0" smtClean="0">
                <a:solidFill>
                  <a:srgbClr val="0066FF"/>
                </a:solidFill>
              </a:rPr>
              <a:t>      стежині.</a:t>
            </a:r>
          </a:p>
          <a:p>
            <a:pPr>
              <a:buFont typeface="Arial" charset="0"/>
              <a:buNone/>
              <a:defRPr/>
            </a:pPr>
            <a:endParaRPr lang="ru-RU" sz="4800" b="1" dirty="0">
              <a:solidFill>
                <a:srgbClr val="C00000"/>
              </a:solidFill>
              <a:latin typeface="AnastasiaScript" pitchFamily="2" charset="0"/>
            </a:endParaRPr>
          </a:p>
        </p:txBody>
      </p:sp>
      <p:pic>
        <p:nvPicPr>
          <p:cNvPr id="7" name="Рисунок 6" descr="ПР0001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3786190"/>
            <a:ext cx="4357718" cy="2775421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40960" cy="1500198"/>
          </a:xfrm>
          <a:solidFill>
            <a:schemeClr val="tx2">
              <a:lumMod val="60000"/>
              <a:lumOff val="40000"/>
            </a:schemeClr>
          </a:solidFill>
          <a:ln>
            <a:miter lim="800000"/>
            <a:headEnd/>
            <a:tailEnd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Туристично-краєзнавча робота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</a:b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                                            </a:t>
            </a:r>
          </a:p>
          <a:p>
            <a:pPr>
              <a:buFont typeface="Arial" charset="0"/>
              <a:buNone/>
              <a:defRPr/>
            </a:pPr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  <a:p>
            <a:pPr>
              <a:buFont typeface="Arial" charset="0"/>
              <a:buNone/>
              <a:defRPr/>
            </a:pPr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Тарханкут – перлина </a:t>
            </a:r>
          </a:p>
          <a:p>
            <a:pPr>
              <a:buFont typeface="Arial" charset="0"/>
              <a:buNone/>
              <a:defRPr/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Криму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2" descr="C:\Documents and Settings\Администратор\Рабочий стол\ПР0003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143125"/>
            <a:ext cx="3571875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Documents and Settings\Администратор\Рабочий стол\ПР0005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4143375"/>
            <a:ext cx="364331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357166"/>
            <a:ext cx="8501122" cy="6357982"/>
          </a:xfrm>
          <a:ln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   </a:t>
            </a:r>
            <a:r>
              <a:rPr lang="uk-UA" dirty="0" smtClean="0">
                <a:solidFill>
                  <a:schemeClr val="bg1"/>
                </a:solidFill>
                <a:latin typeface="Georgia" pitchFamily="18" charset="0"/>
              </a:rPr>
              <a:t>Путивль – місто партизанської слави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4579" name="Picture 3" descr="C:\Documents and Settings\Администратор\Рабочий стол\DSC008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500174"/>
            <a:ext cx="3429024" cy="2571768"/>
          </a:xfrm>
          <a:prstGeom prst="roundRect">
            <a:avLst/>
          </a:prstGeom>
          <a:noFill/>
        </p:spPr>
      </p:pic>
      <p:pic>
        <p:nvPicPr>
          <p:cNvPr id="24580" name="Picture 4" descr="C:\Documents and Settings\Администратор\Рабочий стол\DSC009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4143380"/>
            <a:ext cx="3967651" cy="2552719"/>
          </a:xfrm>
          <a:prstGeom prst="snip2DiagRect">
            <a:avLst/>
          </a:prstGeom>
          <a:noFill/>
        </p:spPr>
      </p:pic>
      <p:pic>
        <p:nvPicPr>
          <p:cNvPr id="24581" name="Picture 5" descr="C:\Documents and Settings\Администратор\Рабочий стол\DSC009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500174"/>
            <a:ext cx="3714776" cy="2518189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42852"/>
            <a:ext cx="8501122" cy="6357982"/>
          </a:xfrm>
          <a:ln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            </a:t>
            </a:r>
            <a:r>
              <a:rPr lang="uk-UA" dirty="0" smtClean="0">
                <a:solidFill>
                  <a:schemeClr val="bg1"/>
                </a:solidFill>
                <a:latin typeface="Georgia" pitchFamily="18" charset="0"/>
              </a:rPr>
              <a:t>Батурин – гетьманська столиця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2770" name="Picture 2" descr="C:\Documents and Settings\Администратор\Рабочий стол\IMG_16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357298"/>
            <a:ext cx="3214710" cy="2411033"/>
          </a:xfrm>
          <a:prstGeom prst="round2DiagRect">
            <a:avLst/>
          </a:prstGeom>
          <a:noFill/>
        </p:spPr>
      </p:pic>
      <p:pic>
        <p:nvPicPr>
          <p:cNvPr id="32771" name="Picture 3" descr="C:\Documents and Settings\Администратор\Рабочий стол\IMG_17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285860"/>
            <a:ext cx="3286148" cy="2464611"/>
          </a:xfrm>
          <a:prstGeom prst="roundRect">
            <a:avLst/>
          </a:prstGeom>
          <a:noFill/>
        </p:spPr>
      </p:pic>
      <p:pic>
        <p:nvPicPr>
          <p:cNvPr id="32772" name="Picture 4" descr="C:\Documents and Settings\Администратор\Рабочий стол\IMG_178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3429000"/>
            <a:ext cx="2357454" cy="3143272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4000" b="1" i="1" smtClean="0">
                <a:solidFill>
                  <a:schemeClr val="hlink"/>
                </a:solidFill>
              </a:rPr>
              <a:t>Педагогічне кредо</a:t>
            </a:r>
            <a:endParaRPr lang="ru-RU" altLang="uk-UA" sz="4000" b="1" i="1" smtClean="0">
              <a:solidFill>
                <a:schemeClr val="hlink"/>
              </a:solidFill>
            </a:endParaRPr>
          </a:p>
        </p:txBody>
      </p:sp>
      <p:sp>
        <p:nvSpPr>
          <p:cNvPr id="3075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uk-UA" altLang="uk-UA" smtClean="0"/>
              <a:t>  </a:t>
            </a:r>
            <a:r>
              <a:rPr lang="uk-UA" altLang="uk-UA" sz="4800" b="1" smtClean="0">
                <a:solidFill>
                  <a:srgbClr val="C00000"/>
                </a:solidFill>
                <a:latin typeface="AnastasiaScript" pitchFamily="2" charset="0"/>
              </a:rPr>
              <a:t>“Щоб  бути  гарним  викладачем, треба  любити  те,  що  викладаєш, і  тих,  кому  викладаєш”.</a:t>
            </a:r>
          </a:p>
          <a:p>
            <a:pPr>
              <a:buFont typeface="Arial" charset="0"/>
              <a:buNone/>
            </a:pPr>
            <a:r>
              <a:rPr lang="uk-UA" altLang="uk-UA" sz="4800" b="1" smtClean="0">
                <a:solidFill>
                  <a:srgbClr val="C00000"/>
                </a:solidFill>
                <a:latin typeface="AnastasiaScript" pitchFamily="2" charset="0"/>
              </a:rPr>
              <a:t>               В. Ключевський</a:t>
            </a:r>
            <a:endParaRPr lang="ru-RU" altLang="uk-UA" sz="4800" b="1" smtClean="0">
              <a:solidFill>
                <a:srgbClr val="C00000"/>
              </a:solidFill>
              <a:latin typeface="AnastasiaScript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6213" y="0"/>
            <a:ext cx="9320213" cy="7058025"/>
          </a:xfrm>
        </p:spPr>
      </p:pic>
      <p:sp>
        <p:nvSpPr>
          <p:cNvPr id="5" name="Горизонтальный свиток 4"/>
          <p:cNvSpPr/>
          <p:nvPr/>
        </p:nvSpPr>
        <p:spPr>
          <a:xfrm>
            <a:off x="2714625" y="2071688"/>
            <a:ext cx="5857875" cy="4786312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dirty="0">
                <a:solidFill>
                  <a:srgbClr val="7030A0"/>
                </a:solidFill>
              </a:rPr>
              <a:t>Якщо ти – особистість, то бачитимеш особистість у своїх учнях; </a:t>
            </a:r>
            <a:endParaRPr lang="ru-RU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uk-UA" dirty="0">
                <a:solidFill>
                  <a:srgbClr val="7030A0"/>
                </a:solidFill>
              </a:rPr>
              <a:t>якщо ти талановитий, то бачитимеш талановитіших;</a:t>
            </a:r>
            <a:endParaRPr lang="ru-RU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uk-UA" dirty="0">
                <a:solidFill>
                  <a:srgbClr val="7030A0"/>
                </a:solidFill>
              </a:rPr>
              <a:t>якщо прагнення твої високі й ти </a:t>
            </a:r>
          </a:p>
          <a:p>
            <a:pPr>
              <a:defRPr/>
            </a:pPr>
            <a:r>
              <a:rPr lang="uk-UA" dirty="0">
                <a:solidFill>
                  <a:srgbClr val="7030A0"/>
                </a:solidFill>
              </a:rPr>
              <a:t>здатний творити – </a:t>
            </a:r>
            <a:endParaRPr lang="ru-RU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uk-UA" dirty="0">
                <a:solidFill>
                  <a:srgbClr val="7030A0"/>
                </a:solidFill>
              </a:rPr>
              <a:t>такими будеш виховувати своїх учнів і радіти всім їхнім досягненням, як своїм.</a:t>
            </a:r>
            <a:endParaRPr lang="ru-RU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uk-UA" dirty="0">
                <a:solidFill>
                  <a:srgbClr val="7030A0"/>
                </a:solidFill>
              </a:rPr>
              <a:t>                                                   Ганна Булановська 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RVF\Documents\flowers02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684213" y="1196975"/>
            <a:ext cx="7920037" cy="3168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Дякую  за  увагу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Documents and Settings\Администратор\Рабочий стол\ПР0006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571500"/>
            <a:ext cx="19939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олна 5"/>
          <p:cNvSpPr/>
          <p:nvPr/>
        </p:nvSpPr>
        <p:spPr>
          <a:xfrm>
            <a:off x="1643063" y="2071688"/>
            <a:ext cx="6072187" cy="442912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spc="50" dirty="0">
                <a:ln w="11430"/>
                <a:solidFill>
                  <a:srgbClr val="F9E9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Павлова Тетяна Вікторівна – </a:t>
            </a:r>
            <a:br>
              <a:rPr lang="uk-UA" b="1" spc="50" dirty="0">
                <a:ln w="11430"/>
                <a:solidFill>
                  <a:srgbClr val="F9E9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uk-UA" b="1" spc="50" dirty="0">
                <a:ln w="11430"/>
                <a:solidFill>
                  <a:srgbClr val="F9E9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вчитель Ряснянського НВК </a:t>
            </a:r>
            <a:br>
              <a:rPr lang="uk-UA" b="1" spc="50" dirty="0">
                <a:ln w="11430"/>
                <a:solidFill>
                  <a:srgbClr val="F9E9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uk-UA" b="1" spc="50" dirty="0">
                <a:ln w="11430"/>
                <a:solidFill>
                  <a:srgbClr val="F9E9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Краснопільської районної ради</a:t>
            </a:r>
            <a:br>
              <a:rPr lang="uk-UA" b="1" spc="50" dirty="0">
                <a:ln w="11430"/>
                <a:solidFill>
                  <a:srgbClr val="F9E9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uk-UA" b="1" spc="50" dirty="0">
                <a:ln w="11430"/>
                <a:solidFill>
                  <a:srgbClr val="F9E9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Сумської області.</a:t>
            </a:r>
            <a:br>
              <a:rPr lang="uk-UA" b="1" spc="50" dirty="0">
                <a:ln w="11430"/>
                <a:solidFill>
                  <a:srgbClr val="F9E9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uk-UA" b="1" spc="50" dirty="0">
                <a:ln w="11430"/>
                <a:solidFill>
                  <a:srgbClr val="F9E9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Закінчила Сумський ДПІ</a:t>
            </a:r>
            <a:br>
              <a:rPr lang="uk-UA" b="1" spc="50" dirty="0">
                <a:ln w="11430"/>
                <a:solidFill>
                  <a:srgbClr val="F9E9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uk-UA" b="1" spc="50" dirty="0">
                <a:ln w="11430"/>
                <a:solidFill>
                  <a:srgbClr val="F9E9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ім. А. С. Макаренка в 1987 р.</a:t>
            </a:r>
            <a:br>
              <a:rPr lang="uk-UA" b="1" spc="50" dirty="0">
                <a:ln w="11430"/>
                <a:solidFill>
                  <a:srgbClr val="F9E9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uk-UA" b="1" spc="50" dirty="0">
                <a:ln w="11430"/>
                <a:solidFill>
                  <a:srgbClr val="F9E9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Педагогічний стаж – </a:t>
            </a:r>
            <a:r>
              <a:rPr lang="en-US" b="1" spc="50" dirty="0">
                <a:ln w="11430"/>
                <a:solidFill>
                  <a:srgbClr val="F9E9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uk-UA" b="1" spc="50" dirty="0">
                <a:ln w="11430"/>
                <a:solidFill>
                  <a:srgbClr val="F9E9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8 років.</a:t>
            </a:r>
            <a:br>
              <a:rPr lang="uk-UA" b="1" spc="50" dirty="0">
                <a:ln w="11430"/>
                <a:solidFill>
                  <a:srgbClr val="F9E9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uk-UA" b="1" spc="50" dirty="0">
                <a:ln w="11430"/>
                <a:solidFill>
                  <a:srgbClr val="F9E9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Спеціаліст вищої категорії.</a:t>
            </a:r>
            <a:endParaRPr lang="ru-RU" b="1" spc="50" dirty="0">
              <a:ln w="11430"/>
              <a:solidFill>
                <a:srgbClr val="F9E98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6213" y="0"/>
            <a:ext cx="9320213" cy="7058025"/>
          </a:xfrm>
        </p:spPr>
      </p:pic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1714500" y="2357438"/>
            <a:ext cx="5929313" cy="1938337"/>
          </a:xfrm>
          <a:prstGeom prst="rect">
            <a:avLst/>
          </a:prstGeom>
          <a:solidFill>
            <a:srgbClr val="F9E9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2400">
                <a:solidFill>
                  <a:srgbClr val="C00000"/>
                </a:solidFill>
              </a:rPr>
              <a:t>Проблемне питання:</a:t>
            </a:r>
            <a:r>
              <a:rPr lang="ru-RU" altLang="uk-UA" sz="2400">
                <a:solidFill>
                  <a:srgbClr val="C00000"/>
                </a:solidFill>
              </a:rPr>
              <a:t> </a:t>
            </a:r>
          </a:p>
          <a:p>
            <a:pPr algn="ctr" eaLnBrk="1" hangingPunct="1"/>
            <a:endParaRPr lang="ru-RU" altLang="uk-UA" sz="240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uk-UA" sz="2400">
                <a:solidFill>
                  <a:srgbClr val="0070C0"/>
                </a:solidFill>
              </a:rPr>
              <a:t>«Розвиток </a:t>
            </a:r>
            <a:r>
              <a:rPr lang="uk-UA" altLang="uk-UA" sz="2400">
                <a:solidFill>
                  <a:srgbClr val="0070C0"/>
                </a:solidFill>
              </a:rPr>
              <a:t>креатив</a:t>
            </a:r>
            <a:r>
              <a:rPr lang="ru-RU" altLang="uk-UA" sz="2400">
                <a:solidFill>
                  <a:srgbClr val="0070C0"/>
                </a:solidFill>
              </a:rPr>
              <a:t>ної особистості через інноваційний підхід у вивченні географії»</a:t>
            </a:r>
            <a:endParaRPr lang="uk-UA" altLang="uk-UA" sz="24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928992" cy="114300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Модель креативної </a:t>
            </a:r>
            <a:r>
              <a:rPr lang="uk-UA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особистості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-612576" y="1412776"/>
          <a:ext cx="1008112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36" y="404664"/>
            <a:ext cx="8786494" cy="1143000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Для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розвитку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інтересу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до предмету,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підвищення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ефективності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уроків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застосовую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інноваційні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технології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171" name="Text Box 28"/>
          <p:cNvSpPr txBox="1">
            <a:spLocks noChangeArrowheads="1"/>
          </p:cNvSpPr>
          <p:nvPr/>
        </p:nvSpPr>
        <p:spPr bwMode="auto">
          <a:xfrm>
            <a:off x="1835150" y="1700213"/>
            <a:ext cx="4824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altLang="uk-UA"/>
          </a:p>
        </p:txBody>
      </p:sp>
      <p:sp>
        <p:nvSpPr>
          <p:cNvPr id="7172" name="Rectangle 29"/>
          <p:cNvSpPr>
            <a:spLocks noChangeArrowheads="1"/>
          </p:cNvSpPr>
          <p:nvPr/>
        </p:nvSpPr>
        <p:spPr bwMode="auto">
          <a:xfrm>
            <a:off x="1116013" y="1484313"/>
            <a:ext cx="6911975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3200" b="1"/>
              <a:t>Застосування інноваційних </a:t>
            </a:r>
          </a:p>
          <a:p>
            <a:pPr algn="ctr" eaLnBrk="1" hangingPunct="1"/>
            <a:r>
              <a:rPr lang="uk-UA" altLang="uk-UA" sz="3200" b="1"/>
              <a:t>технологій у вивченні географії</a:t>
            </a:r>
            <a:r>
              <a:rPr lang="uk-UA" altLang="uk-UA" sz="2800" b="1"/>
              <a:t> </a:t>
            </a:r>
            <a:r>
              <a:rPr lang="uk-UA" altLang="uk-UA" b="1"/>
              <a:t> </a:t>
            </a:r>
            <a:endParaRPr lang="ru-RU" altLang="uk-UA" b="1"/>
          </a:p>
        </p:txBody>
      </p:sp>
      <p:sp>
        <p:nvSpPr>
          <p:cNvPr id="7173" name="Rectangle 30"/>
          <p:cNvSpPr>
            <a:spLocks noChangeArrowheads="1"/>
          </p:cNvSpPr>
          <p:nvPr/>
        </p:nvSpPr>
        <p:spPr bwMode="auto">
          <a:xfrm>
            <a:off x="2916238" y="2852738"/>
            <a:ext cx="504031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2800" b="1"/>
              <a:t>Проблемні технології</a:t>
            </a:r>
            <a:endParaRPr lang="ru-RU" altLang="uk-UA" sz="2800" b="1"/>
          </a:p>
        </p:txBody>
      </p:sp>
      <p:sp>
        <p:nvSpPr>
          <p:cNvPr id="7174" name="Rectangle 33"/>
          <p:cNvSpPr>
            <a:spLocks noChangeArrowheads="1"/>
          </p:cNvSpPr>
          <p:nvPr/>
        </p:nvSpPr>
        <p:spPr bwMode="auto">
          <a:xfrm>
            <a:off x="2916238" y="3789363"/>
            <a:ext cx="504031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2800" b="1"/>
              <a:t>Ігрові технології</a:t>
            </a:r>
            <a:endParaRPr lang="ru-RU" altLang="uk-UA" sz="2800" b="1"/>
          </a:p>
        </p:txBody>
      </p:sp>
      <p:sp>
        <p:nvSpPr>
          <p:cNvPr id="7175" name="Rectangle 34"/>
          <p:cNvSpPr>
            <a:spLocks noChangeArrowheads="1"/>
          </p:cNvSpPr>
          <p:nvPr/>
        </p:nvSpPr>
        <p:spPr bwMode="auto">
          <a:xfrm>
            <a:off x="2916238" y="4581525"/>
            <a:ext cx="5040312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2400" b="1"/>
              <a:t>Технології колективної </a:t>
            </a:r>
          </a:p>
          <a:p>
            <a:pPr algn="ctr" eaLnBrk="1" hangingPunct="1"/>
            <a:r>
              <a:rPr lang="uk-UA" altLang="uk-UA" sz="2400" b="1"/>
              <a:t>та групової діяльності</a:t>
            </a:r>
            <a:r>
              <a:rPr lang="uk-UA" altLang="uk-UA" sz="2800" b="1"/>
              <a:t> </a:t>
            </a:r>
            <a:endParaRPr lang="ru-RU" altLang="uk-UA" sz="2800" b="1"/>
          </a:p>
        </p:txBody>
      </p:sp>
      <p:sp>
        <p:nvSpPr>
          <p:cNvPr id="7176" name="Rectangle 35"/>
          <p:cNvSpPr>
            <a:spLocks noChangeArrowheads="1"/>
          </p:cNvSpPr>
          <p:nvPr/>
        </p:nvSpPr>
        <p:spPr bwMode="auto">
          <a:xfrm>
            <a:off x="2916238" y="5516563"/>
            <a:ext cx="5040312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2400" b="1"/>
              <a:t>Технології опрацювання</a:t>
            </a:r>
          </a:p>
          <a:p>
            <a:pPr algn="ctr" eaLnBrk="1" hangingPunct="1"/>
            <a:r>
              <a:rPr lang="uk-UA" altLang="uk-UA" sz="2400" b="1"/>
              <a:t> дискусійних питань</a:t>
            </a:r>
            <a:endParaRPr lang="ru-RU" altLang="uk-UA" sz="2400" b="1"/>
          </a:p>
        </p:txBody>
      </p:sp>
      <p:sp>
        <p:nvSpPr>
          <p:cNvPr id="7177" name="Line 37"/>
          <p:cNvSpPr>
            <a:spLocks noChangeShapeType="1"/>
          </p:cNvSpPr>
          <p:nvPr/>
        </p:nvSpPr>
        <p:spPr bwMode="auto">
          <a:xfrm>
            <a:off x="1763713" y="2636838"/>
            <a:ext cx="0" cy="3313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78" name="Line 38"/>
          <p:cNvSpPr>
            <a:spLocks noChangeShapeType="1"/>
          </p:cNvSpPr>
          <p:nvPr/>
        </p:nvSpPr>
        <p:spPr bwMode="auto">
          <a:xfrm>
            <a:off x="1763713" y="3141663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79" name="Line 39"/>
          <p:cNvSpPr>
            <a:spLocks noChangeShapeType="1"/>
          </p:cNvSpPr>
          <p:nvPr/>
        </p:nvSpPr>
        <p:spPr bwMode="auto">
          <a:xfrm>
            <a:off x="1763713" y="4076700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80" name="Line 40"/>
          <p:cNvSpPr>
            <a:spLocks noChangeShapeType="1"/>
          </p:cNvSpPr>
          <p:nvPr/>
        </p:nvSpPr>
        <p:spPr bwMode="auto">
          <a:xfrm>
            <a:off x="1763713" y="5013325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81" name="Line 41"/>
          <p:cNvSpPr>
            <a:spLocks noChangeShapeType="1"/>
          </p:cNvSpPr>
          <p:nvPr/>
        </p:nvSpPr>
        <p:spPr bwMode="auto">
          <a:xfrm>
            <a:off x="1763713" y="5949950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пикер\Desktop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17" y="4365104"/>
            <a:ext cx="3048000" cy="23225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40960" cy="2240798"/>
          </a:xfrm>
          <a:ln>
            <a:miter lim="800000"/>
            <a:headEnd/>
            <a:tailEnd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На уроках разом з учнями дотримуємось основних правил співпраці: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</a:b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                                        - висловлюємося стисло;</a:t>
            </a:r>
            <a:b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</a:b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                                        - слухаємо і чуємо;</a:t>
            </a:r>
            <a:b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</a:b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                                        - дотримуємось толерантності;</a:t>
            </a:r>
            <a:b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</a:b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                                        - випромінюємо позитив.</a:t>
            </a:r>
            <a:b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</a:b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87" y="3073848"/>
            <a:ext cx="4411113" cy="330748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584176"/>
          </a:xfrm>
          <a:ln>
            <a:miter lim="800000"/>
            <a:headEnd/>
            <a:tailEnd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Групова форма роботи є основною для розвитку критичного мислення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219" name="Содержимое 4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altLang="uk-UA" smtClean="0"/>
              <a:t>   </a:t>
            </a:r>
          </a:p>
          <a:p>
            <a:pPr algn="ctr">
              <a:buFont typeface="Arial" charset="0"/>
              <a:buNone/>
            </a:pPr>
            <a:r>
              <a:rPr lang="uk-UA" altLang="uk-UA" smtClean="0"/>
              <a:t> </a:t>
            </a:r>
            <a:r>
              <a:rPr lang="uk-UA" altLang="uk-UA" sz="2800" smtClean="0">
                <a:solidFill>
                  <a:srgbClr val="0070C0"/>
                </a:solidFill>
              </a:rPr>
              <a:t>На своїх уроках постійно використовую </a:t>
            </a:r>
          </a:p>
          <a:p>
            <a:pPr algn="ctr">
              <a:buFont typeface="Arial" charset="0"/>
              <a:buNone/>
            </a:pPr>
            <a:r>
              <a:rPr lang="uk-UA" altLang="uk-UA" sz="2800" smtClean="0">
                <a:solidFill>
                  <a:srgbClr val="0070C0"/>
                </a:solidFill>
              </a:rPr>
              <a:t>    такі форми роботи:</a:t>
            </a:r>
          </a:p>
          <a:p>
            <a:r>
              <a:rPr lang="uk-UA" altLang="uk-UA" sz="2400" smtClean="0">
                <a:solidFill>
                  <a:srgbClr val="0070C0"/>
                </a:solidFill>
              </a:rPr>
              <a:t>робота в групах;</a:t>
            </a:r>
          </a:p>
          <a:p>
            <a:r>
              <a:rPr lang="uk-UA" altLang="uk-UA" sz="2400" smtClean="0">
                <a:solidFill>
                  <a:srgbClr val="0070C0"/>
                </a:solidFill>
              </a:rPr>
              <a:t>робота в парах;</a:t>
            </a:r>
          </a:p>
          <a:p>
            <a:r>
              <a:rPr lang="uk-UA" altLang="uk-UA" sz="2400" smtClean="0">
                <a:solidFill>
                  <a:srgbClr val="0070C0"/>
                </a:solidFill>
              </a:rPr>
              <a:t>колективна  робота;</a:t>
            </a:r>
          </a:p>
          <a:p>
            <a:r>
              <a:rPr lang="uk-UA" altLang="uk-UA" sz="2400" smtClean="0">
                <a:solidFill>
                  <a:srgbClr val="0070C0"/>
                </a:solidFill>
              </a:rPr>
              <a:t>індивідуальна робота. </a:t>
            </a:r>
            <a:endParaRPr lang="ru-RU" altLang="uk-UA" sz="2400" smtClean="0">
              <a:solidFill>
                <a:srgbClr val="0070C0"/>
              </a:solidFill>
            </a:endParaRPr>
          </a:p>
        </p:txBody>
      </p:sp>
      <p:pic>
        <p:nvPicPr>
          <p:cNvPr id="9220" name="Picture 4" descr="D:\Мои документы\ПАВЛОВА\Фото курси\майданчик 2013 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2928934"/>
            <a:ext cx="3357586" cy="251819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221" name="Picture 5" descr="D:\Мои документы\ПАВЛОВА\Фото курси\майданчик 2013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4357694"/>
            <a:ext cx="3143272" cy="2357455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584176"/>
          </a:xfrm>
          <a:ln>
            <a:miter lim="800000"/>
            <a:headEnd/>
            <a:tailEnd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Застосовую активні методи навчання:</a:t>
            </a:r>
            <a:b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243" name="Содержимое 4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altLang="uk-UA" smtClean="0"/>
              <a:t>   </a:t>
            </a:r>
          </a:p>
          <a:p>
            <a:r>
              <a:rPr lang="uk-UA" altLang="uk-UA" smtClean="0">
                <a:solidFill>
                  <a:srgbClr val="0070C0"/>
                </a:solidFill>
              </a:rPr>
              <a:t> мозковий штурм;</a:t>
            </a:r>
          </a:p>
          <a:p>
            <a:r>
              <a:rPr lang="uk-UA" altLang="uk-UA" smtClean="0">
                <a:solidFill>
                  <a:srgbClr val="0070C0"/>
                </a:solidFill>
              </a:rPr>
              <a:t>метод конкретних ситуацій;</a:t>
            </a:r>
          </a:p>
          <a:p>
            <a:r>
              <a:rPr lang="uk-UA" altLang="uk-UA" smtClean="0">
                <a:solidFill>
                  <a:srgbClr val="0070C0"/>
                </a:solidFill>
              </a:rPr>
              <a:t>“павутинка”;</a:t>
            </a:r>
          </a:p>
          <a:p>
            <a:r>
              <a:rPr lang="uk-UA" altLang="uk-UA" smtClean="0">
                <a:solidFill>
                  <a:srgbClr val="0070C0"/>
                </a:solidFill>
              </a:rPr>
              <a:t>ділові ігри;</a:t>
            </a:r>
          </a:p>
          <a:p>
            <a:r>
              <a:rPr lang="uk-UA" altLang="uk-UA" smtClean="0">
                <a:solidFill>
                  <a:srgbClr val="0070C0"/>
                </a:solidFill>
              </a:rPr>
              <a:t>рольові ігри;</a:t>
            </a:r>
          </a:p>
          <a:p>
            <a:r>
              <a:rPr lang="uk-UA" altLang="uk-UA" smtClean="0">
                <a:solidFill>
                  <a:srgbClr val="0070C0"/>
                </a:solidFill>
              </a:rPr>
              <a:t>дискусії.</a:t>
            </a:r>
          </a:p>
          <a:p>
            <a:pPr>
              <a:buFont typeface="Arial" charset="0"/>
              <a:buNone/>
            </a:pPr>
            <a:endParaRPr lang="ru-RU" altLang="uk-UA" smtClean="0">
              <a:solidFill>
                <a:srgbClr val="0070C0"/>
              </a:solidFill>
            </a:endParaRPr>
          </a:p>
        </p:txBody>
      </p:sp>
      <p:pic>
        <p:nvPicPr>
          <p:cNvPr id="10245" name="Picture 5" descr="D:\Мои документы\ПАВЛОВА\Фото курси\майданчик 2013 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429000"/>
            <a:ext cx="4064000" cy="3048000"/>
          </a:xfrm>
          <a:prstGeom prst="flowChartAlternate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446</Words>
  <Application>Microsoft Office PowerPoint</Application>
  <PresentationFormat>Екран (4:3)</PresentationFormat>
  <Paragraphs>92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2" baseType="lpstr">
      <vt:lpstr>Тема Office</vt:lpstr>
      <vt:lpstr> </vt:lpstr>
      <vt:lpstr>Педагогічне кредо</vt:lpstr>
      <vt:lpstr>Презентація PowerPoint</vt:lpstr>
      <vt:lpstr>Презентація PowerPoint</vt:lpstr>
      <vt:lpstr>Модель креативної особистості</vt:lpstr>
      <vt:lpstr>Для розвитку інтересу до предмету, підвищення ефективності уроків, застосовую інноваційні технології </vt:lpstr>
      <vt:lpstr>На уроках разом з учнями дотримуємось основних правил співпраці:                                          - висловлюємося стисло;                                          - слухаємо і чуємо;                                          - дотримуємось толерантності;                                          - випромінюємо позитив. </vt:lpstr>
      <vt:lpstr>Групова форма роботи є основною для розвитку критичного мислення </vt:lpstr>
      <vt:lpstr>Застосовую активні методи навчання: </vt:lpstr>
      <vt:lpstr>Робота з підручником – головним інформаційним посібником для учнів </vt:lpstr>
      <vt:lpstr>Прийом читання з системою позначок</vt:lpstr>
      <vt:lpstr>Гра – це іскра, яка запалює вогник допитливості </vt:lpstr>
      <vt:lpstr>Організовую самостійну роботу:  </vt:lpstr>
      <vt:lpstr>Спостерігаю за роботою вихованців</vt:lpstr>
      <vt:lpstr>Презентація PowerPoint</vt:lpstr>
      <vt:lpstr>Навчальні екскурсії </vt:lpstr>
      <vt:lpstr>Туристично-краєзнавча робота  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Семінар-тренінг               учителів географії  Центрально-Міського району</dc:title>
  <dc:creator>SpeAkeR</dc:creator>
  <cp:lastModifiedBy>НВК</cp:lastModifiedBy>
  <cp:revision>42</cp:revision>
  <dcterms:created xsi:type="dcterms:W3CDTF">2013-02-18T21:00:14Z</dcterms:created>
  <dcterms:modified xsi:type="dcterms:W3CDTF">2015-04-02T10:32:59Z</dcterms:modified>
</cp:coreProperties>
</file>